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42"/>
  </p:notesMasterIdLst>
  <p:sldIdLst>
    <p:sldId id="684" r:id="rId2"/>
    <p:sldId id="596" r:id="rId3"/>
    <p:sldId id="597" r:id="rId4"/>
    <p:sldId id="598" r:id="rId5"/>
    <p:sldId id="614" r:id="rId6"/>
    <p:sldId id="599" r:id="rId7"/>
    <p:sldId id="600" r:id="rId8"/>
    <p:sldId id="601" r:id="rId9"/>
    <p:sldId id="602" r:id="rId10"/>
    <p:sldId id="603" r:id="rId11"/>
    <p:sldId id="604" r:id="rId12"/>
    <p:sldId id="605" r:id="rId13"/>
    <p:sldId id="606" r:id="rId14"/>
    <p:sldId id="607" r:id="rId15"/>
    <p:sldId id="608" r:id="rId16"/>
    <p:sldId id="609" r:id="rId17"/>
    <p:sldId id="610" r:id="rId18"/>
    <p:sldId id="633" r:id="rId19"/>
    <p:sldId id="634" r:id="rId20"/>
    <p:sldId id="636" r:id="rId21"/>
    <p:sldId id="637" r:id="rId22"/>
    <p:sldId id="612" r:id="rId23"/>
    <p:sldId id="615" r:id="rId24"/>
    <p:sldId id="616" r:id="rId25"/>
    <p:sldId id="617" r:id="rId26"/>
    <p:sldId id="618" r:id="rId27"/>
    <p:sldId id="619" r:id="rId28"/>
    <p:sldId id="621" r:id="rId29"/>
    <p:sldId id="622" r:id="rId30"/>
    <p:sldId id="623" r:id="rId31"/>
    <p:sldId id="624" r:id="rId32"/>
    <p:sldId id="625" r:id="rId33"/>
    <p:sldId id="627" r:id="rId34"/>
    <p:sldId id="626" r:id="rId35"/>
    <p:sldId id="638" r:id="rId36"/>
    <p:sldId id="628" r:id="rId37"/>
    <p:sldId id="629" r:id="rId38"/>
    <p:sldId id="630" r:id="rId39"/>
    <p:sldId id="631" r:id="rId40"/>
    <p:sldId id="632" r:id="rId41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43"/>
      <p:bold r:id="rId44"/>
      <p:italic r:id="rId45"/>
      <p:boldItalic r:id="rId46"/>
    </p:embeddedFont>
  </p:embeddedFontLst>
  <p:custDataLst>
    <p:tags r:id="rId47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FBD3"/>
    <a:srgbClr val="3333CC"/>
    <a:srgbClr val="0066FF"/>
    <a:srgbClr val="0066CC"/>
    <a:srgbClr val="66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278" autoAdjust="0"/>
    <p:restoredTop sz="90712" autoAdjust="0"/>
  </p:normalViewPr>
  <p:slideViewPr>
    <p:cSldViewPr>
      <p:cViewPr varScale="1">
        <p:scale>
          <a:sx n="131" d="100"/>
          <a:sy n="131" d="100"/>
        </p:scale>
        <p:origin x="384" y="19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56" d="100"/>
          <a:sy n="56" d="100"/>
        </p:scale>
        <p:origin x="-2448" y="-7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ags" Target="tags/tag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1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4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0AECF2-4ECE-4B77-9B63-89B555F968CE}" type="datetimeFigureOut">
              <a:rPr lang="en-US" smtClean="0"/>
              <a:pPr/>
              <a:t>12/3/18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C33131-76A5-42A0-BF8E-B774CBD27D9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8860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D701F-107A-4495-8369-668AFAEB2A32}" type="datetimeFigureOut">
              <a:rPr lang="en-US" smtClean="0"/>
              <a:pPr/>
              <a:t>12/3/18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226E7-B064-439A-91B8-0D06E2D4BA9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9482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D701F-107A-4495-8369-668AFAEB2A32}" type="datetimeFigureOut">
              <a:rPr lang="en-US" smtClean="0"/>
              <a:pPr/>
              <a:t>12/3/18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226E7-B064-439A-91B8-0D06E2D4BA9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8381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D701F-107A-4495-8369-668AFAEB2A32}" type="datetimeFigureOut">
              <a:rPr lang="en-US" smtClean="0"/>
              <a:pPr/>
              <a:t>12/3/18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226E7-B064-439A-91B8-0D06E2D4BA9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2412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D701F-107A-4495-8369-668AFAEB2A32}" type="datetimeFigureOut">
              <a:rPr lang="en-US" smtClean="0"/>
              <a:pPr/>
              <a:t>12/3/18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226E7-B064-439A-91B8-0D06E2D4BA9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1605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D701F-107A-4495-8369-668AFAEB2A32}" type="datetimeFigureOut">
              <a:rPr lang="en-US" smtClean="0"/>
              <a:pPr/>
              <a:t>12/3/18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226E7-B064-439A-91B8-0D06E2D4BA9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7343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D701F-107A-4495-8369-668AFAEB2A32}" type="datetimeFigureOut">
              <a:rPr lang="en-US" smtClean="0"/>
              <a:pPr/>
              <a:t>12/3/18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226E7-B064-439A-91B8-0D06E2D4BA9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0439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D701F-107A-4495-8369-668AFAEB2A32}" type="datetimeFigureOut">
              <a:rPr lang="en-US" smtClean="0"/>
              <a:pPr/>
              <a:t>12/3/18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226E7-B064-439A-91B8-0D06E2D4BA9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5248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D701F-107A-4495-8369-668AFAEB2A32}" type="datetimeFigureOut">
              <a:rPr lang="en-US" smtClean="0"/>
              <a:pPr/>
              <a:t>12/3/18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226E7-B064-439A-91B8-0D06E2D4BA9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0622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D701F-107A-4495-8369-668AFAEB2A32}" type="datetimeFigureOut">
              <a:rPr lang="en-US" smtClean="0"/>
              <a:pPr/>
              <a:t>12/3/18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226E7-B064-439A-91B8-0D06E2D4BA9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0183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D701F-107A-4495-8369-668AFAEB2A32}" type="datetimeFigureOut">
              <a:rPr lang="en-US" smtClean="0"/>
              <a:pPr/>
              <a:t>12/3/18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226E7-B064-439A-91B8-0D06E2D4BA9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1190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D701F-107A-4495-8369-668AFAEB2A32}" type="datetimeFigureOut">
              <a:rPr lang="en-US" smtClean="0"/>
              <a:pPr/>
              <a:t>12/3/18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226E7-B064-439A-91B8-0D06E2D4BA9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2949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FD701F-107A-4495-8369-668AFAEB2A32}" type="datetimeFigureOut">
              <a:rPr lang="en-US" smtClean="0"/>
              <a:pPr/>
              <a:t>12/3/18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7226E7-B064-439A-91B8-0D06E2D4BA9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6193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4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.xml"/><Relationship Id="rId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.xml"/><Relationship Id="rId4" Type="http://schemas.openxmlformats.org/officeDocument/2006/relationships/image" Target="../media/image4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2540000" y="2540000"/>
            <a:ext cx="1905" cy="1905"/>
          </a:xfrm>
          <a:prstGeom prst="rect">
            <a:avLst/>
          </a:prstGeom>
        </p:spPr>
      </p:pic>
      <p:sp>
        <p:nvSpPr>
          <p:cNvPr id="6" name="Subtitle 9"/>
          <p:cNvSpPr txBox="1">
            <a:spLocks/>
          </p:cNvSpPr>
          <p:nvPr/>
        </p:nvSpPr>
        <p:spPr>
          <a:xfrm>
            <a:off x="1219200" y="3429000"/>
            <a:ext cx="6934200" cy="2286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2" name="Title 6"/>
          <p:cNvSpPr>
            <a:spLocks noGrp="1"/>
          </p:cNvSpPr>
          <p:nvPr>
            <p:ph type="ctrTitle"/>
          </p:nvPr>
        </p:nvSpPr>
        <p:spPr>
          <a:xfrm>
            <a:off x="685800" y="63500"/>
            <a:ext cx="7772400" cy="2895600"/>
          </a:xfrm>
        </p:spPr>
        <p:txBody>
          <a:bodyPr>
            <a:normAutofit/>
          </a:bodyPr>
          <a:lstStyle/>
          <a:p>
            <a:r>
              <a:rPr lang="en-US" altLang="zh-CN" dirty="0"/>
              <a:t>Module</a:t>
            </a:r>
            <a:r>
              <a:rPr lang="zh-CN" altLang="en-US" dirty="0"/>
              <a:t> </a:t>
            </a:r>
            <a:r>
              <a:rPr lang="en-US" altLang="zh-CN" dirty="0"/>
              <a:t>2.4:</a:t>
            </a:r>
            <a:r>
              <a:rPr lang="zh-CN" altLang="en-US" dirty="0"/>
              <a:t> </a:t>
            </a:r>
            <a:br>
              <a:rPr lang="en-US" altLang="zh-CN" dirty="0"/>
            </a:br>
            <a:r>
              <a:rPr lang="en-US" altLang="zh-CN" dirty="0"/>
              <a:t>Group</a:t>
            </a:r>
            <a:r>
              <a:rPr lang="zh-CN" altLang="en-US" dirty="0"/>
              <a:t> </a:t>
            </a:r>
            <a:r>
              <a:rPr lang="en-US" altLang="zh-CN" dirty="0"/>
              <a:t>By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124200" y="6477000"/>
            <a:ext cx="312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E849406-04EE-5140-805D-755EDECBDE39}"/>
              </a:ext>
            </a:extLst>
          </p:cNvPr>
          <p:cNvSpPr/>
          <p:nvPr/>
        </p:nvSpPr>
        <p:spPr>
          <a:xfrm>
            <a:off x="2426995" y="5435600"/>
            <a:ext cx="451860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400" b="1" dirty="0"/>
              <a:t>Dennis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J.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Zhang</a:t>
            </a:r>
          </a:p>
          <a:p>
            <a:pPr algn="ctr"/>
            <a:r>
              <a:rPr lang="en-US" altLang="zh-CN" sz="2400" b="1" dirty="0"/>
              <a:t>Washington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University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in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St.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Louis</a:t>
            </a:r>
            <a:endParaRPr lang="en-US" sz="24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4AB6B05-543E-7041-A2A3-82D8FEE2AD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9697" y="2287800"/>
            <a:ext cx="3273203" cy="272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0815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4068" y="0"/>
            <a:ext cx="9158068" cy="748359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858151" y="0"/>
            <a:ext cx="5409504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Selecting Multiple Columns</a:t>
            </a:r>
          </a:p>
        </p:txBody>
      </p:sp>
      <p:sp>
        <p:nvSpPr>
          <p:cNvPr id="28" name="AutoShape 4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6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143000"/>
            <a:ext cx="7848600" cy="27813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562600" y="2133600"/>
            <a:ext cx="30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Specify the columns you want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62000" y="4267200"/>
            <a:ext cx="6629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We get </a:t>
            </a:r>
            <a:r>
              <a:rPr lang="en-US" dirty="0" err="1"/>
              <a:t>avg</a:t>
            </a:r>
            <a:r>
              <a:rPr lang="en-US" dirty="0"/>
              <a:t> mpg and </a:t>
            </a:r>
            <a:r>
              <a:rPr lang="en-US" dirty="0" err="1"/>
              <a:t>hp</a:t>
            </a:r>
            <a:r>
              <a:rPr lang="en-US" dirty="0"/>
              <a:t> for each of the three cylinder groups.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/>
              <a:t>Since we are selecting two columns we get back a </a:t>
            </a:r>
            <a:r>
              <a:rPr lang="en-US" dirty="0" err="1"/>
              <a:t>dataframe</a:t>
            </a:r>
            <a:r>
              <a:rPr lang="en-US" dirty="0"/>
              <a:t>  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 flipH="1" flipV="1">
            <a:off x="6324600" y="1828800"/>
            <a:ext cx="228600" cy="3810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43388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838200"/>
            <a:ext cx="7975600" cy="3642308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-14068" y="0"/>
            <a:ext cx="9158068" cy="748359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39520" y="0"/>
            <a:ext cx="6046772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Grouping By Multiple Columns</a:t>
            </a:r>
          </a:p>
        </p:txBody>
      </p:sp>
      <p:sp>
        <p:nvSpPr>
          <p:cNvPr id="28" name="AutoShape 4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6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762000" y="4724400"/>
            <a:ext cx="66294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We have a group for every combination of </a:t>
            </a:r>
            <a:r>
              <a:rPr lang="en-US" dirty="0" err="1"/>
              <a:t>cyl</a:t>
            </a:r>
            <a:r>
              <a:rPr lang="en-US" dirty="0"/>
              <a:t> and am.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/>
              <a:t>We get </a:t>
            </a:r>
            <a:r>
              <a:rPr lang="en-US" dirty="0" err="1"/>
              <a:t>avg</a:t>
            </a:r>
            <a:r>
              <a:rPr lang="en-US" dirty="0"/>
              <a:t> mpg and </a:t>
            </a:r>
            <a:r>
              <a:rPr lang="en-US" dirty="0" err="1"/>
              <a:t>hp</a:t>
            </a:r>
            <a:r>
              <a:rPr lang="en-US" dirty="0"/>
              <a:t> for each of the six groups.</a:t>
            </a:r>
          </a:p>
          <a:p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/>
              <a:t>We get a multi-indexed </a:t>
            </a:r>
            <a:r>
              <a:rPr lang="en-US" dirty="0" err="1"/>
              <a:t>dataframe</a:t>
            </a:r>
            <a:r>
              <a:rPr lang="en-US" dirty="0"/>
              <a:t> (two row names).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 flipH="1" flipV="1">
            <a:off x="5105400" y="1600200"/>
            <a:ext cx="457200" cy="4572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419600" y="2057400"/>
            <a:ext cx="2971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Specify columns you want to group by</a:t>
            </a:r>
          </a:p>
        </p:txBody>
      </p:sp>
    </p:spTree>
    <p:extLst>
      <p:ext uri="{BB962C8B-B14F-4D97-AF65-F5344CB8AC3E}">
        <p14:creationId xmlns:p14="http://schemas.microsoft.com/office/powerpoint/2010/main" val="20328604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4068" y="0"/>
            <a:ext cx="9158068" cy="748359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342845" y="0"/>
            <a:ext cx="6440134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Slicing Multi-indexed </a:t>
            </a:r>
            <a:r>
              <a:rPr lang="en-US" sz="3600" b="1" dirty="0" err="1">
                <a:solidFill>
                  <a:schemeClr val="bg1"/>
                </a:solidFill>
              </a:rPr>
              <a:t>DataFrame</a:t>
            </a:r>
            <a:endParaRPr lang="en-US" sz="3600" b="1" dirty="0">
              <a:solidFill>
                <a:schemeClr val="bg1"/>
              </a:solidFill>
            </a:endParaRPr>
          </a:p>
        </p:txBody>
      </p:sp>
      <p:sp>
        <p:nvSpPr>
          <p:cNvPr id="28" name="AutoShape 4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6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4300" y="914400"/>
            <a:ext cx="3306247" cy="59436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52400" y="1066800"/>
            <a:ext cx="2133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Options 1:</a:t>
            </a:r>
          </a:p>
        </p:txBody>
      </p:sp>
    </p:spTree>
    <p:extLst>
      <p:ext uri="{BB962C8B-B14F-4D97-AF65-F5344CB8AC3E}">
        <p14:creationId xmlns:p14="http://schemas.microsoft.com/office/powerpoint/2010/main" val="26617421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4068" y="0"/>
            <a:ext cx="9158068" cy="748359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742833" y="0"/>
            <a:ext cx="3640164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Just Reset Index…</a:t>
            </a:r>
          </a:p>
        </p:txBody>
      </p:sp>
      <p:sp>
        <p:nvSpPr>
          <p:cNvPr id="28" name="AutoShape 4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6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52400" y="1066800"/>
            <a:ext cx="2133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Options 2: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990600"/>
            <a:ext cx="6930653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9088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4068" y="0"/>
            <a:ext cx="9158068" cy="748359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072886" y="0"/>
            <a:ext cx="4980074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Apply Multiple Functions</a:t>
            </a:r>
          </a:p>
        </p:txBody>
      </p:sp>
      <p:sp>
        <p:nvSpPr>
          <p:cNvPr id="28" name="AutoShape 4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6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0"/>
            <a:ext cx="9144000" cy="303183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419600" y="3429000"/>
            <a:ext cx="419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List of functions I want to apply to groups 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6629400" y="2895600"/>
            <a:ext cx="457200" cy="4572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28600" y="5181600"/>
            <a:ext cx="845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For each group of cylinders we get the mean and </a:t>
            </a:r>
            <a:r>
              <a:rPr lang="en-US" dirty="0" err="1"/>
              <a:t>stdev</a:t>
            </a:r>
            <a:r>
              <a:rPr lang="en-US" dirty="0"/>
              <a:t> mpg.</a:t>
            </a:r>
          </a:p>
        </p:txBody>
      </p:sp>
    </p:spTree>
    <p:extLst>
      <p:ext uri="{BB962C8B-B14F-4D97-AF65-F5344CB8AC3E}">
        <p14:creationId xmlns:p14="http://schemas.microsoft.com/office/powerpoint/2010/main" val="37617659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4068" y="0"/>
            <a:ext cx="9158068" cy="748359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7421" y="0"/>
            <a:ext cx="8991013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Apply Multiple Functions to Multiple Columns</a:t>
            </a:r>
          </a:p>
        </p:txBody>
      </p:sp>
      <p:sp>
        <p:nvSpPr>
          <p:cNvPr id="28" name="AutoShape 4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6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28600" y="5181600"/>
            <a:ext cx="8458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For each group of cylinders we get the mean and </a:t>
            </a:r>
            <a:r>
              <a:rPr lang="en-US" dirty="0" err="1"/>
              <a:t>stdev</a:t>
            </a:r>
            <a:r>
              <a:rPr lang="en-US" dirty="0"/>
              <a:t> of mpg and hp.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/>
              <a:t>Get </a:t>
            </a:r>
            <a:r>
              <a:rPr lang="en-US" dirty="0" err="1"/>
              <a:t>dataframe</a:t>
            </a:r>
            <a:r>
              <a:rPr lang="en-US" dirty="0"/>
              <a:t> with multi-indexed column names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1600"/>
            <a:ext cx="9144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6125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4068" y="0"/>
            <a:ext cx="9158068" cy="748359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2987" y="0"/>
            <a:ext cx="8991013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Apply Multiple Functions to Multiple Columns</a:t>
            </a:r>
          </a:p>
        </p:txBody>
      </p:sp>
      <p:sp>
        <p:nvSpPr>
          <p:cNvPr id="28" name="AutoShape 4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6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1600"/>
            <a:ext cx="9144000" cy="304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4371559"/>
            <a:ext cx="3033956" cy="247506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581400" y="5105400"/>
            <a:ext cx="32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Get </a:t>
            </a:r>
            <a:r>
              <a:rPr lang="en-US" dirty="0" err="1"/>
              <a:t>dataframe</a:t>
            </a:r>
            <a:r>
              <a:rPr lang="en-US" dirty="0"/>
              <a:t> back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2362200" y="5257800"/>
            <a:ext cx="1219200" cy="6096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35954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4068" y="0"/>
            <a:ext cx="9158068" cy="748359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2987" y="0"/>
            <a:ext cx="8991013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Apply Multiple Functions to Multiple Columns</a:t>
            </a:r>
          </a:p>
        </p:txBody>
      </p:sp>
      <p:sp>
        <p:nvSpPr>
          <p:cNvPr id="28" name="AutoShape 4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6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35200"/>
            <a:ext cx="9144000" cy="236806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810000" y="3200400"/>
            <a:ext cx="3886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</a:t>
            </a:r>
            <a:r>
              <a:rPr lang="en-US" dirty="0" err="1"/>
              <a:t>hp</a:t>
            </a:r>
            <a:r>
              <a:rPr lang="en-US" dirty="0"/>
              <a:t> column compute mean of groups and for mpg column compute standard deviation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657600" y="1524000"/>
            <a:ext cx="30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Dictionary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4572000" y="1905000"/>
            <a:ext cx="457200" cy="4572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5486400" y="2667000"/>
            <a:ext cx="762000" cy="6096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49613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4068" y="0"/>
            <a:ext cx="9158068" cy="748359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415633" y="0"/>
            <a:ext cx="2465740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Using Apply</a:t>
            </a:r>
          </a:p>
        </p:txBody>
      </p:sp>
      <p:sp>
        <p:nvSpPr>
          <p:cNvPr id="28" name="AutoShape 4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6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C12BE37-AF13-0E4D-8E77-0D76C79826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0716" y="976819"/>
            <a:ext cx="7048500" cy="24765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C686CFE-5B5D-B64B-B94E-786ADFC783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5395" y="3451698"/>
            <a:ext cx="6946216" cy="319876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B4A64EC-1490-3C4F-AAC9-4C37323931A9}"/>
              </a:ext>
            </a:extLst>
          </p:cNvPr>
          <p:cNvSpPr txBox="1"/>
          <p:nvPr/>
        </p:nvSpPr>
        <p:spPr>
          <a:xfrm>
            <a:off x="4357373" y="2367972"/>
            <a:ext cx="3048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can use apply(). </a:t>
            </a:r>
          </a:p>
          <a:p>
            <a:r>
              <a:rPr lang="en-US" dirty="0"/>
              <a:t>The input now is a </a:t>
            </a:r>
            <a:r>
              <a:rPr lang="en-US" dirty="0" err="1"/>
              <a:t>dataframe</a:t>
            </a:r>
            <a:endParaRPr lang="en-US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9A68E7C-D72F-8542-B5FC-00FABF4712D3}"/>
              </a:ext>
            </a:extLst>
          </p:cNvPr>
          <p:cNvCxnSpPr>
            <a:cxnSpLocks/>
          </p:cNvCxnSpPr>
          <p:nvPr/>
        </p:nvCxnSpPr>
        <p:spPr>
          <a:xfrm flipH="1">
            <a:off x="3276600" y="2927885"/>
            <a:ext cx="990600" cy="7620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41BEAFF-56A3-FF41-B2A6-0486C19E1A20}"/>
              </a:ext>
            </a:extLst>
          </p:cNvPr>
          <p:cNvSpPr txBox="1"/>
          <p:nvPr/>
        </p:nvSpPr>
        <p:spPr>
          <a:xfrm>
            <a:off x="5410200" y="5051079"/>
            <a:ext cx="30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Output is a series.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474EB8F-6E95-3B4C-BDA7-EBE5D717CD80}"/>
              </a:ext>
            </a:extLst>
          </p:cNvPr>
          <p:cNvCxnSpPr>
            <a:cxnSpLocks/>
          </p:cNvCxnSpPr>
          <p:nvPr/>
        </p:nvCxnSpPr>
        <p:spPr>
          <a:xfrm flipH="1" flipV="1">
            <a:off x="3415633" y="4382232"/>
            <a:ext cx="1994567" cy="79936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26407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4068" y="0"/>
            <a:ext cx="9158068" cy="748359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71365" y="0"/>
            <a:ext cx="2754280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Using Apply()</a:t>
            </a:r>
          </a:p>
        </p:txBody>
      </p:sp>
      <p:sp>
        <p:nvSpPr>
          <p:cNvPr id="28" name="AutoShape 4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6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466" y="1143000"/>
            <a:ext cx="8000999" cy="2667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99813C4-852E-3043-9EA8-770CFA6C197B}"/>
              </a:ext>
            </a:extLst>
          </p:cNvPr>
          <p:cNvSpPr txBox="1"/>
          <p:nvPr/>
        </p:nvSpPr>
        <p:spPr>
          <a:xfrm>
            <a:off x="2057400" y="4038600"/>
            <a:ext cx="5029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 we use apply to generate a </a:t>
            </a:r>
            <a:r>
              <a:rPr lang="en-US" dirty="0" err="1"/>
              <a:t>dataframe</a:t>
            </a:r>
            <a:r>
              <a:rPr lang="en-US" dirty="0"/>
              <a:t> without two-level columns?</a:t>
            </a:r>
          </a:p>
          <a:p>
            <a:endParaRPr lang="en-US" dirty="0"/>
          </a:p>
          <a:p>
            <a:r>
              <a:rPr lang="en-US" dirty="0"/>
              <a:t>The resulting column names should be [</a:t>
            </a:r>
            <a:r>
              <a:rPr lang="en-US" dirty="0" err="1"/>
              <a:t>mpg_mean</a:t>
            </a:r>
            <a:r>
              <a:rPr lang="en-US" dirty="0"/>
              <a:t>, </a:t>
            </a:r>
            <a:r>
              <a:rPr lang="en-US" dirty="0" err="1"/>
              <a:t>mpg_std</a:t>
            </a:r>
            <a:r>
              <a:rPr lang="en-US" dirty="0"/>
              <a:t>, </a:t>
            </a:r>
            <a:r>
              <a:rPr lang="en-US" dirty="0" err="1"/>
              <a:t>hp_mean</a:t>
            </a:r>
            <a:r>
              <a:rPr lang="en-US" dirty="0"/>
              <a:t>, </a:t>
            </a:r>
            <a:r>
              <a:rPr lang="en-US" dirty="0" err="1"/>
              <a:t>hp_std</a:t>
            </a:r>
            <a:r>
              <a:rPr lang="en-US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8704913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4068" y="0"/>
            <a:ext cx="9158068" cy="748359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12196" y="0"/>
            <a:ext cx="4101378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Filtering </a:t>
            </a:r>
            <a:r>
              <a:rPr lang="en-US" sz="3600" b="1" dirty="0" err="1">
                <a:solidFill>
                  <a:schemeClr val="bg1"/>
                </a:solidFill>
              </a:rPr>
              <a:t>Dataframes</a:t>
            </a:r>
            <a:endParaRPr lang="en-US" sz="3600" b="1" dirty="0">
              <a:solidFill>
                <a:schemeClr val="bg1"/>
              </a:solidFill>
            </a:endParaRPr>
          </a:p>
        </p:txBody>
      </p:sp>
      <p:sp>
        <p:nvSpPr>
          <p:cNvPr id="28" name="AutoShape 4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6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381000" y="1371600"/>
            <a:ext cx="8458200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Group by</a:t>
            </a:r>
          </a:p>
          <a:p>
            <a:endParaRPr lang="en-US" sz="2000" dirty="0"/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Compute </a:t>
            </a:r>
            <a:r>
              <a:rPr lang="en-US" sz="2000" b="1" dirty="0"/>
              <a:t>aggregate</a:t>
            </a:r>
            <a:r>
              <a:rPr lang="en-US" sz="2000" dirty="0"/>
              <a:t> statistics of groups in the data</a:t>
            </a:r>
          </a:p>
          <a:p>
            <a:pPr lvl="1"/>
            <a:endParaRPr lang="en-US" sz="2000" dirty="0"/>
          </a:p>
          <a:p>
            <a:pPr marL="1257300" lvl="2" indent="-342900">
              <a:buFont typeface="Arial"/>
              <a:buChar char="•"/>
            </a:pPr>
            <a:r>
              <a:rPr lang="en-US" sz="2000" dirty="0"/>
              <a:t>Compute group sums or means </a:t>
            </a:r>
          </a:p>
          <a:p>
            <a:pPr lvl="2"/>
            <a:endParaRPr lang="en-US" sz="2000" dirty="0"/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Perform some group specific </a:t>
            </a:r>
            <a:r>
              <a:rPr lang="en-US" sz="2000" b="1" dirty="0"/>
              <a:t>transformations </a:t>
            </a:r>
            <a:r>
              <a:rPr lang="en-US" sz="2000" dirty="0"/>
              <a:t>on the data</a:t>
            </a:r>
          </a:p>
          <a:p>
            <a:pPr lvl="1"/>
            <a:endParaRPr lang="en-US" sz="2000" dirty="0"/>
          </a:p>
          <a:p>
            <a:pPr marL="1257300" lvl="2" indent="-342900">
              <a:buFont typeface="Arial"/>
              <a:buChar char="•"/>
            </a:pPr>
            <a:r>
              <a:rPr lang="en-US" sz="2000" dirty="0"/>
              <a:t>Fill </a:t>
            </a:r>
            <a:r>
              <a:rPr lang="en-US" sz="2000" dirty="0" err="1"/>
              <a:t>NaNs</a:t>
            </a:r>
            <a:r>
              <a:rPr lang="en-US" sz="2000" dirty="0"/>
              <a:t> of groups with mean of group</a:t>
            </a:r>
            <a:r>
              <a:rPr lang="en-US" sz="2000" b="1" dirty="0"/>
              <a:t> </a:t>
            </a:r>
          </a:p>
          <a:p>
            <a:pPr lvl="2"/>
            <a:endParaRPr lang="en-US" sz="2000" dirty="0"/>
          </a:p>
          <a:p>
            <a:pPr marL="800100" lvl="1" indent="-342900">
              <a:buFont typeface="Arial"/>
              <a:buChar char="•"/>
            </a:pPr>
            <a:r>
              <a:rPr lang="en-US" sz="2000" b="1" dirty="0"/>
              <a:t>Filter </a:t>
            </a:r>
            <a:r>
              <a:rPr lang="en-US" sz="2000" dirty="0"/>
              <a:t>the data based on some group-wise operations</a:t>
            </a:r>
          </a:p>
          <a:p>
            <a:pPr lvl="1"/>
            <a:endParaRPr lang="en-US" sz="2000" dirty="0"/>
          </a:p>
          <a:p>
            <a:pPr marL="1257300" lvl="2" indent="-342900">
              <a:buFont typeface="Arial"/>
              <a:buChar char="•"/>
            </a:pPr>
            <a:r>
              <a:rPr lang="en-US" sz="2000" dirty="0"/>
              <a:t>Discard data that belongs to groups with only a few data points.</a:t>
            </a:r>
          </a:p>
          <a:p>
            <a:pPr marL="800100" lvl="1" indent="-342900">
              <a:buFont typeface="Arial"/>
              <a:buChar char="•"/>
            </a:pPr>
            <a:endParaRPr lang="en-US" sz="2000" b="1" dirty="0"/>
          </a:p>
          <a:p>
            <a:pPr marL="800100" lvl="1" indent="-342900">
              <a:buFont typeface="Arial"/>
              <a:buChar char="•"/>
            </a:pPr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marL="800100" lvl="1" indent="-342900">
              <a:buFont typeface="Arial"/>
              <a:buChar char="•"/>
            </a:pPr>
            <a:endParaRPr lang="en-US" sz="2000" dirty="0"/>
          </a:p>
          <a:p>
            <a:endParaRPr lang="en-US" sz="2000" dirty="0"/>
          </a:p>
          <a:p>
            <a:pPr lvl="1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0081205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4068" y="0"/>
            <a:ext cx="9158068" cy="748359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71365" y="0"/>
            <a:ext cx="2754280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Using Apply()</a:t>
            </a:r>
          </a:p>
        </p:txBody>
      </p:sp>
      <p:sp>
        <p:nvSpPr>
          <p:cNvPr id="28" name="AutoShape 4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6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69A4AF8-55F6-E945-ABC1-3DE4365C65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50" y="977900"/>
            <a:ext cx="8724900" cy="3683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9A65D6D-02FD-4F4B-B0F5-FB0D8145FC5F}"/>
              </a:ext>
            </a:extLst>
          </p:cNvPr>
          <p:cNvSpPr/>
          <p:nvPr/>
        </p:nvSpPr>
        <p:spPr>
          <a:xfrm>
            <a:off x="3124200" y="4890441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Can we do it in one line?</a:t>
            </a:r>
          </a:p>
        </p:txBody>
      </p:sp>
    </p:spTree>
    <p:extLst>
      <p:ext uri="{BB962C8B-B14F-4D97-AF65-F5344CB8AC3E}">
        <p14:creationId xmlns:p14="http://schemas.microsoft.com/office/powerpoint/2010/main" val="41929003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4068" y="0"/>
            <a:ext cx="9158068" cy="748359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342957" y="0"/>
            <a:ext cx="6611105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Using Apply() + Lambda functions</a:t>
            </a:r>
          </a:p>
        </p:txBody>
      </p:sp>
      <p:sp>
        <p:nvSpPr>
          <p:cNvPr id="28" name="AutoShape 4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6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FAB0A2E-6BFA-7747-A718-41EDA35EA8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13" y="2437093"/>
            <a:ext cx="9144000" cy="1983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9030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4068" y="0"/>
            <a:ext cx="9158068" cy="748359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87762" y="0"/>
            <a:ext cx="6721461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Apply Custom Function to Column</a:t>
            </a:r>
          </a:p>
        </p:txBody>
      </p:sp>
      <p:sp>
        <p:nvSpPr>
          <p:cNvPr id="28" name="AutoShape 4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6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32D9EEC-E420-AE48-BE46-28DB5890DB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7038" y="1828800"/>
            <a:ext cx="9144000" cy="3655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0292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2540000" y="2540000"/>
            <a:ext cx="1905" cy="1905"/>
          </a:xfrm>
          <a:prstGeom prst="rect">
            <a:avLst/>
          </a:prstGeom>
        </p:spPr>
      </p:pic>
      <p:sp>
        <p:nvSpPr>
          <p:cNvPr id="6" name="Subtitle 9"/>
          <p:cNvSpPr txBox="1">
            <a:spLocks/>
          </p:cNvSpPr>
          <p:nvPr/>
        </p:nvSpPr>
        <p:spPr>
          <a:xfrm>
            <a:off x="1219200" y="3429000"/>
            <a:ext cx="6934200" cy="2286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2" name="Title 6"/>
          <p:cNvSpPr>
            <a:spLocks noGrp="1"/>
          </p:cNvSpPr>
          <p:nvPr>
            <p:ph type="ctrTitle"/>
          </p:nvPr>
        </p:nvSpPr>
        <p:spPr>
          <a:xfrm>
            <a:off x="304800" y="1219200"/>
            <a:ext cx="8153400" cy="2895600"/>
          </a:xfrm>
        </p:spPr>
        <p:txBody>
          <a:bodyPr>
            <a:normAutofit/>
          </a:bodyPr>
          <a:lstStyle/>
          <a:p>
            <a:r>
              <a:rPr lang="en-US" dirty="0" err="1"/>
              <a:t>Groupby</a:t>
            </a:r>
            <a:r>
              <a:rPr lang="en-US" dirty="0"/>
              <a:t> in Pandas - Transforming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124200" y="6477000"/>
            <a:ext cx="312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4200" y="3352800"/>
            <a:ext cx="28575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727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4068" y="0"/>
            <a:ext cx="9158068" cy="748359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846536" y="0"/>
            <a:ext cx="5432722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Looking at Modified </a:t>
            </a:r>
            <a:r>
              <a:rPr lang="en-US" sz="3600" b="1" dirty="0" err="1">
                <a:solidFill>
                  <a:schemeClr val="bg1"/>
                </a:solidFill>
              </a:rPr>
              <a:t>mtcars</a:t>
            </a:r>
            <a:endParaRPr lang="en-US" sz="3600" b="1" dirty="0">
              <a:solidFill>
                <a:schemeClr val="bg1"/>
              </a:solidFill>
            </a:endParaRPr>
          </a:p>
        </p:txBody>
      </p:sp>
      <p:sp>
        <p:nvSpPr>
          <p:cNvPr id="28" name="AutoShape 4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6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914400" y="5715000"/>
            <a:ext cx="7848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Transforms preserve the shape of the original data frames.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/>
              <a:t>Lets us transform the data for each group.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1447800"/>
            <a:ext cx="7162800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2818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4068" y="0"/>
            <a:ext cx="9158068" cy="748359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62642" y="0"/>
            <a:ext cx="2600517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Using </a:t>
            </a:r>
            <a:r>
              <a:rPr lang="en-US" sz="3600" b="1" dirty="0" err="1">
                <a:solidFill>
                  <a:schemeClr val="bg1"/>
                </a:solidFill>
              </a:rPr>
              <a:t>fillna</a:t>
            </a:r>
            <a:r>
              <a:rPr lang="en-US" sz="3600" b="1" dirty="0">
                <a:solidFill>
                  <a:schemeClr val="bg1"/>
                </a:solidFill>
              </a:rPr>
              <a:t>()</a:t>
            </a:r>
          </a:p>
        </p:txBody>
      </p:sp>
      <p:sp>
        <p:nvSpPr>
          <p:cNvPr id="28" name="AutoShape 4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6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762000"/>
            <a:ext cx="5486400" cy="303503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" y="3733800"/>
            <a:ext cx="5486400" cy="31242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0" y="4953000"/>
            <a:ext cx="1676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 missing values replaced by same mean!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1676400" y="5257800"/>
            <a:ext cx="1371600" cy="2286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1676400" y="5486400"/>
            <a:ext cx="14478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1676400" y="5486400"/>
            <a:ext cx="1447800" cy="4572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47360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4068" y="0"/>
            <a:ext cx="9158068" cy="748359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726250" y="0"/>
            <a:ext cx="3673301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Using a Transform</a:t>
            </a:r>
          </a:p>
        </p:txBody>
      </p:sp>
      <p:sp>
        <p:nvSpPr>
          <p:cNvPr id="28" name="AutoShape 4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6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762000"/>
            <a:ext cx="5486400" cy="303503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3810000"/>
            <a:ext cx="6946900" cy="1828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66800" y="5791200"/>
            <a:ext cx="777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I’d like to replace each </a:t>
            </a:r>
            <a:r>
              <a:rPr lang="en-US" dirty="0" err="1"/>
              <a:t>NaN</a:t>
            </a:r>
            <a:r>
              <a:rPr lang="en-US" dirty="0"/>
              <a:t> with its </a:t>
            </a:r>
            <a:r>
              <a:rPr lang="en-US" dirty="0" err="1"/>
              <a:t>cyl</a:t>
            </a:r>
            <a:r>
              <a:rPr lang="en-US" dirty="0"/>
              <a:t> group mean for example.</a:t>
            </a:r>
          </a:p>
        </p:txBody>
      </p:sp>
    </p:spTree>
    <p:extLst>
      <p:ext uri="{BB962C8B-B14F-4D97-AF65-F5344CB8AC3E}">
        <p14:creationId xmlns:p14="http://schemas.microsoft.com/office/powerpoint/2010/main" val="33090025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4068" y="0"/>
            <a:ext cx="9158068" cy="748359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726250" y="0"/>
            <a:ext cx="3673301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Using a Transform</a:t>
            </a:r>
          </a:p>
        </p:txBody>
      </p:sp>
      <p:sp>
        <p:nvSpPr>
          <p:cNvPr id="28" name="AutoShape 4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6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990600"/>
            <a:ext cx="6946900" cy="18288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581400"/>
            <a:ext cx="9144000" cy="292428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867400" y="4572000"/>
            <a:ext cx="3048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Function to be applied to group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 flipV="1">
            <a:off x="6629400" y="4267200"/>
            <a:ext cx="152400" cy="3048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5867400" y="3048000"/>
            <a:ext cx="312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 is group as series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6781800" y="3429000"/>
            <a:ext cx="533400" cy="533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06951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4068" y="0"/>
            <a:ext cx="9158068" cy="748359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726250" y="0"/>
            <a:ext cx="3673301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Using a Transform</a:t>
            </a:r>
          </a:p>
        </p:txBody>
      </p:sp>
      <p:sp>
        <p:nvSpPr>
          <p:cNvPr id="28" name="AutoShape 4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6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990600"/>
            <a:ext cx="6946900" cy="18288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124200"/>
            <a:ext cx="9144000" cy="3149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5469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4068" y="0"/>
            <a:ext cx="9158068" cy="748359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726250" y="0"/>
            <a:ext cx="3673301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Using a Transform</a:t>
            </a:r>
          </a:p>
        </p:txBody>
      </p:sp>
      <p:sp>
        <p:nvSpPr>
          <p:cNvPr id="28" name="AutoShape 4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6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990600"/>
            <a:ext cx="6946900" cy="18288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9056" y="3124200"/>
            <a:ext cx="9144000" cy="310726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562600" y="4191000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Filled each </a:t>
            </a:r>
            <a:r>
              <a:rPr lang="en-US" dirty="0" err="1"/>
              <a:t>NaN</a:t>
            </a:r>
            <a:r>
              <a:rPr lang="en-US" dirty="0"/>
              <a:t> with 1</a:t>
            </a:r>
          </a:p>
        </p:txBody>
      </p:sp>
    </p:spTree>
    <p:extLst>
      <p:ext uri="{BB962C8B-B14F-4D97-AF65-F5344CB8AC3E}">
        <p14:creationId xmlns:p14="http://schemas.microsoft.com/office/powerpoint/2010/main" val="11457970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4068" y="0"/>
            <a:ext cx="9158068" cy="748359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177115" y="0"/>
            <a:ext cx="4771559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Looking at </a:t>
            </a:r>
            <a:r>
              <a:rPr lang="en-US" sz="3600" b="1" dirty="0" err="1">
                <a:solidFill>
                  <a:schemeClr val="bg1"/>
                </a:solidFill>
              </a:rPr>
              <a:t>mtcars</a:t>
            </a:r>
            <a:r>
              <a:rPr lang="en-US" sz="3600" b="1" dirty="0">
                <a:solidFill>
                  <a:schemeClr val="bg1"/>
                </a:solidFill>
              </a:rPr>
              <a:t> Again</a:t>
            </a:r>
          </a:p>
        </p:txBody>
      </p:sp>
      <p:sp>
        <p:nvSpPr>
          <p:cNvPr id="28" name="AutoShape 4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6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1016000"/>
            <a:ext cx="7239000" cy="482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7690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4068" y="0"/>
            <a:ext cx="9158068" cy="748359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726250" y="0"/>
            <a:ext cx="3673301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Using a Transform</a:t>
            </a:r>
          </a:p>
        </p:txBody>
      </p:sp>
      <p:sp>
        <p:nvSpPr>
          <p:cNvPr id="28" name="AutoShape 4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6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990600"/>
            <a:ext cx="6946900" cy="18288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200400"/>
            <a:ext cx="9144000" cy="2861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3459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4068" y="0"/>
            <a:ext cx="9158068" cy="748359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428584" y="0"/>
            <a:ext cx="4268642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Normalizing for Units</a:t>
            </a:r>
          </a:p>
        </p:txBody>
      </p:sp>
      <p:sp>
        <p:nvSpPr>
          <p:cNvPr id="28" name="AutoShape 4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6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600" y="1397000"/>
            <a:ext cx="7670800" cy="40513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657600" y="5791200"/>
            <a:ext cx="4343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Hard to tell quickly what is small and large values for these columns 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flipH="1" flipV="1">
            <a:off x="4724400" y="5257800"/>
            <a:ext cx="76200" cy="533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18344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4068" y="0"/>
            <a:ext cx="9158068" cy="748359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428584" y="0"/>
            <a:ext cx="4268642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Normalizing for Units</a:t>
            </a:r>
          </a:p>
        </p:txBody>
      </p:sp>
      <p:sp>
        <p:nvSpPr>
          <p:cNvPr id="28" name="AutoShape 4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6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990600"/>
            <a:ext cx="7708900" cy="470797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953000" y="5867400"/>
            <a:ext cx="373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Standard deviations from the mean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7239000" y="5562600"/>
            <a:ext cx="228600" cy="3048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89245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4068" y="0"/>
            <a:ext cx="9158068" cy="748359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428584" y="0"/>
            <a:ext cx="4268642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Normalizing for Units</a:t>
            </a:r>
          </a:p>
        </p:txBody>
      </p:sp>
      <p:sp>
        <p:nvSpPr>
          <p:cNvPr id="28" name="AutoShape 4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6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990600"/>
            <a:ext cx="7708900" cy="470797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953000" y="5867400"/>
            <a:ext cx="373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Standard deviations from the mean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7239000" y="5562600"/>
            <a:ext cx="228600" cy="3048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286000" y="6324600"/>
            <a:ext cx="4876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What if I want to normalize based on groups?</a:t>
            </a:r>
          </a:p>
        </p:txBody>
      </p:sp>
    </p:spTree>
    <p:extLst>
      <p:ext uri="{BB962C8B-B14F-4D97-AF65-F5344CB8AC3E}">
        <p14:creationId xmlns:p14="http://schemas.microsoft.com/office/powerpoint/2010/main" val="42162653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4068" y="0"/>
            <a:ext cx="9158068" cy="748359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428584" y="0"/>
            <a:ext cx="4268642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Normalizing for Units</a:t>
            </a:r>
          </a:p>
        </p:txBody>
      </p:sp>
      <p:sp>
        <p:nvSpPr>
          <p:cNvPr id="28" name="AutoShape 4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6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40" y="1447800"/>
            <a:ext cx="9144000" cy="315883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181600" y="2590800"/>
            <a:ext cx="3962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Normalize based on mean and </a:t>
            </a:r>
            <a:r>
              <a:rPr lang="en-US" dirty="0" err="1"/>
              <a:t>stdev</a:t>
            </a:r>
            <a:r>
              <a:rPr lang="en-US" dirty="0"/>
              <a:t> for each group.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6934200" y="1981200"/>
            <a:ext cx="457200" cy="533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E04DED0-9556-DD49-B518-4FFB33FBADA1}"/>
              </a:ext>
            </a:extLst>
          </p:cNvPr>
          <p:cNvSpPr txBox="1"/>
          <p:nvPr/>
        </p:nvSpPr>
        <p:spPr>
          <a:xfrm>
            <a:off x="2581705" y="5181600"/>
            <a:ext cx="396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 we use apply()?</a:t>
            </a:r>
          </a:p>
        </p:txBody>
      </p:sp>
    </p:spTree>
    <p:extLst>
      <p:ext uri="{BB962C8B-B14F-4D97-AF65-F5344CB8AC3E}">
        <p14:creationId xmlns:p14="http://schemas.microsoft.com/office/powerpoint/2010/main" val="1520180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4068" y="0"/>
            <a:ext cx="9158068" cy="748359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13322" y="0"/>
            <a:ext cx="6099170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Normalizing for Units – Apply()</a:t>
            </a:r>
          </a:p>
        </p:txBody>
      </p:sp>
      <p:sp>
        <p:nvSpPr>
          <p:cNvPr id="28" name="AutoShape 4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6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0F7507B-9501-8E4B-950A-A10309C71F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068" y="2133600"/>
            <a:ext cx="9144000" cy="3204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8206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2540000" y="2540000"/>
            <a:ext cx="1905" cy="1905"/>
          </a:xfrm>
          <a:prstGeom prst="rect">
            <a:avLst/>
          </a:prstGeom>
        </p:spPr>
      </p:pic>
      <p:sp>
        <p:nvSpPr>
          <p:cNvPr id="6" name="Subtitle 9"/>
          <p:cNvSpPr txBox="1">
            <a:spLocks/>
          </p:cNvSpPr>
          <p:nvPr/>
        </p:nvSpPr>
        <p:spPr>
          <a:xfrm>
            <a:off x="1219200" y="3429000"/>
            <a:ext cx="6934200" cy="2286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2" name="Title 6"/>
          <p:cNvSpPr>
            <a:spLocks noGrp="1"/>
          </p:cNvSpPr>
          <p:nvPr>
            <p:ph type="ctrTitle"/>
          </p:nvPr>
        </p:nvSpPr>
        <p:spPr>
          <a:xfrm>
            <a:off x="304800" y="1219200"/>
            <a:ext cx="8153400" cy="2895600"/>
          </a:xfrm>
        </p:spPr>
        <p:txBody>
          <a:bodyPr>
            <a:normAutofit/>
          </a:bodyPr>
          <a:lstStyle/>
          <a:p>
            <a:r>
              <a:rPr lang="en-US" dirty="0" err="1"/>
              <a:t>Groupby</a:t>
            </a:r>
            <a:r>
              <a:rPr lang="en-US" dirty="0"/>
              <a:t> in Pandas - Filtering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124200" y="6477000"/>
            <a:ext cx="312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4200" y="3352800"/>
            <a:ext cx="28575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7230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4068" y="0"/>
            <a:ext cx="9158068" cy="748359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846536" y="0"/>
            <a:ext cx="5432722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Looking at Modified </a:t>
            </a:r>
            <a:r>
              <a:rPr lang="en-US" sz="3600" b="1" dirty="0" err="1">
                <a:solidFill>
                  <a:schemeClr val="bg1"/>
                </a:solidFill>
              </a:rPr>
              <a:t>mtcars</a:t>
            </a:r>
            <a:endParaRPr lang="en-US" sz="3600" b="1" dirty="0">
              <a:solidFill>
                <a:schemeClr val="bg1"/>
              </a:solidFill>
            </a:endParaRPr>
          </a:p>
        </p:txBody>
      </p:sp>
      <p:sp>
        <p:nvSpPr>
          <p:cNvPr id="28" name="AutoShape 4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6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914400" y="5638800"/>
            <a:ext cx="7848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if I only want to look at certain groups…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Groups that have “enough” data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Groups whose mean is above a certain value.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1066800"/>
            <a:ext cx="6070600" cy="4595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00292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4068" y="0"/>
            <a:ext cx="9158068" cy="748359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681888" y="0"/>
            <a:ext cx="1762021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Filtering</a:t>
            </a:r>
          </a:p>
        </p:txBody>
      </p:sp>
      <p:sp>
        <p:nvSpPr>
          <p:cNvPr id="28" name="AutoShape 4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6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9144000" cy="284813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52400" y="3962400"/>
            <a:ext cx="8686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Function you pass to filter must return a </a:t>
            </a:r>
            <a:r>
              <a:rPr lang="en-US" dirty="0" err="1"/>
              <a:t>boolean</a:t>
            </a:r>
            <a:r>
              <a:rPr lang="en-US" dirty="0"/>
              <a:t>: True for keeping the group and False for getting rid of it.  </a:t>
            </a:r>
          </a:p>
        </p:txBody>
      </p:sp>
    </p:spTree>
    <p:extLst>
      <p:ext uri="{BB962C8B-B14F-4D97-AF65-F5344CB8AC3E}">
        <p14:creationId xmlns:p14="http://schemas.microsoft.com/office/powerpoint/2010/main" val="42727912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4068" y="0"/>
            <a:ext cx="9158068" cy="748359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681888" y="0"/>
            <a:ext cx="1762021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Filtering</a:t>
            </a:r>
          </a:p>
        </p:txBody>
      </p:sp>
      <p:sp>
        <p:nvSpPr>
          <p:cNvPr id="28" name="AutoShape 4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6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9144000" cy="284813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962400"/>
            <a:ext cx="9144000" cy="2393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3513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4068" y="0"/>
            <a:ext cx="9158068" cy="748359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177115" y="0"/>
            <a:ext cx="4771559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Looking at </a:t>
            </a:r>
            <a:r>
              <a:rPr lang="en-US" sz="3600" b="1" dirty="0" err="1">
                <a:solidFill>
                  <a:schemeClr val="bg1"/>
                </a:solidFill>
              </a:rPr>
              <a:t>mtcars</a:t>
            </a:r>
            <a:r>
              <a:rPr lang="en-US" sz="3600" b="1" dirty="0">
                <a:solidFill>
                  <a:schemeClr val="bg1"/>
                </a:solidFill>
              </a:rPr>
              <a:t> Again</a:t>
            </a:r>
          </a:p>
        </p:txBody>
      </p:sp>
      <p:sp>
        <p:nvSpPr>
          <p:cNvPr id="28" name="AutoShape 4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6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1016000"/>
            <a:ext cx="7239000" cy="4826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219200" y="6019800"/>
            <a:ext cx="739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is the </a:t>
            </a:r>
            <a:r>
              <a:rPr lang="en-US" dirty="0" err="1"/>
              <a:t>avg</a:t>
            </a:r>
            <a:r>
              <a:rPr lang="en-US" dirty="0"/>
              <a:t> mpg for each cylinder type?</a:t>
            </a:r>
          </a:p>
        </p:txBody>
      </p:sp>
    </p:spTree>
    <p:extLst>
      <p:ext uri="{BB962C8B-B14F-4D97-AF65-F5344CB8AC3E}">
        <p14:creationId xmlns:p14="http://schemas.microsoft.com/office/powerpoint/2010/main" val="294896260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4068" y="0"/>
            <a:ext cx="9158068" cy="748359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434779" y="0"/>
            <a:ext cx="4256243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Filtering +  Aggregate</a:t>
            </a:r>
          </a:p>
        </p:txBody>
      </p:sp>
      <p:sp>
        <p:nvSpPr>
          <p:cNvPr id="28" name="AutoShape 4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6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838200"/>
            <a:ext cx="8305800" cy="294396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191000"/>
            <a:ext cx="9144000" cy="2335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5251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2540000" y="2540000"/>
            <a:ext cx="1905" cy="1905"/>
          </a:xfrm>
          <a:prstGeom prst="rect">
            <a:avLst/>
          </a:prstGeom>
        </p:spPr>
      </p:pic>
      <p:sp>
        <p:nvSpPr>
          <p:cNvPr id="6" name="Subtitle 9"/>
          <p:cNvSpPr txBox="1">
            <a:spLocks/>
          </p:cNvSpPr>
          <p:nvPr/>
        </p:nvSpPr>
        <p:spPr>
          <a:xfrm>
            <a:off x="1219200" y="3429000"/>
            <a:ext cx="6934200" cy="2286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2" name="Title 6"/>
          <p:cNvSpPr>
            <a:spLocks noGrp="1"/>
          </p:cNvSpPr>
          <p:nvPr>
            <p:ph type="ctrTitle"/>
          </p:nvPr>
        </p:nvSpPr>
        <p:spPr>
          <a:xfrm>
            <a:off x="685800" y="1219200"/>
            <a:ext cx="7772400" cy="2895600"/>
          </a:xfrm>
        </p:spPr>
        <p:txBody>
          <a:bodyPr>
            <a:normAutofit/>
          </a:bodyPr>
          <a:lstStyle/>
          <a:p>
            <a:r>
              <a:rPr lang="en-US" dirty="0" err="1"/>
              <a:t>Groupby</a:t>
            </a:r>
            <a:r>
              <a:rPr lang="en-US" dirty="0"/>
              <a:t> in Pandas - Aggregating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124200" y="6477000"/>
            <a:ext cx="312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4200" y="3352800"/>
            <a:ext cx="28575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9760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4068" y="0"/>
            <a:ext cx="9158068" cy="748359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037780" y="0"/>
            <a:ext cx="3050234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Basic Group By </a:t>
            </a:r>
          </a:p>
        </p:txBody>
      </p:sp>
      <p:sp>
        <p:nvSpPr>
          <p:cNvPr id="28" name="AutoShape 4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6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219200"/>
            <a:ext cx="7696200" cy="8509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447800" y="2514600"/>
            <a:ext cx="289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Create groups based on unique entries in </a:t>
            </a:r>
            <a:r>
              <a:rPr lang="en-US" dirty="0" err="1"/>
              <a:t>cyl</a:t>
            </a:r>
            <a:r>
              <a:rPr lang="en-US" dirty="0"/>
              <a:t> column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3352800" y="1981200"/>
            <a:ext cx="762000" cy="3810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8417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4068" y="0"/>
            <a:ext cx="9158068" cy="748359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037780" y="0"/>
            <a:ext cx="3050234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Basic Group By </a:t>
            </a:r>
          </a:p>
        </p:txBody>
      </p:sp>
      <p:sp>
        <p:nvSpPr>
          <p:cNvPr id="28" name="AutoShape 4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6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219200"/>
            <a:ext cx="7696200" cy="8509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447800" y="2514600"/>
            <a:ext cx="289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Create groups based on unique entries in </a:t>
            </a:r>
            <a:r>
              <a:rPr lang="en-US" dirty="0" err="1"/>
              <a:t>cyl</a:t>
            </a:r>
            <a:r>
              <a:rPr lang="en-US" dirty="0"/>
              <a:t> column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3352800" y="1981200"/>
            <a:ext cx="762000" cy="3810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5638800" y="2438400"/>
            <a:ext cx="2667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each group compute the mean mpg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6553200" y="1981200"/>
            <a:ext cx="0" cy="533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19123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4068" y="0"/>
            <a:ext cx="9158068" cy="748359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037780" y="0"/>
            <a:ext cx="3050234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Basic Group By </a:t>
            </a:r>
          </a:p>
        </p:txBody>
      </p:sp>
      <p:sp>
        <p:nvSpPr>
          <p:cNvPr id="28" name="AutoShape 4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6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1143000"/>
            <a:ext cx="7772400" cy="20574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219200" y="3505200"/>
            <a:ext cx="3886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Returns a series where the indices are the groups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H="1" flipV="1">
            <a:off x="2667000" y="3124200"/>
            <a:ext cx="609600" cy="4572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34293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4068" y="0"/>
            <a:ext cx="9158068" cy="748359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037780" y="0"/>
            <a:ext cx="3050234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Basic Group By </a:t>
            </a:r>
          </a:p>
        </p:txBody>
      </p:sp>
      <p:sp>
        <p:nvSpPr>
          <p:cNvPr id="28" name="AutoShape 4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6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1143000"/>
            <a:ext cx="7772400" cy="20574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219200" y="3505200"/>
            <a:ext cx="3886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Returns a series where the indices are the groups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H="1" flipV="1">
            <a:off x="2667000" y="3124200"/>
            <a:ext cx="609600" cy="4572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52400" y="4419600"/>
            <a:ext cx="8991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Remaining Questions:</a:t>
            </a:r>
          </a:p>
          <a:p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/>
              <a:t>Can I group by more than one column?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Can I compute more than one aggregate statistic for each group?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For each group can I customize how I summarize each column that I select?</a:t>
            </a:r>
          </a:p>
        </p:txBody>
      </p:sp>
    </p:spTree>
    <p:extLst>
      <p:ext uri="{BB962C8B-B14F-4D97-AF65-F5344CB8AC3E}">
        <p14:creationId xmlns:p14="http://schemas.microsoft.com/office/powerpoint/2010/main" val="277309238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IRSTJBF232@WKKQXNNFUVWZY5H8" val="4888"/>
  <p:tag name="DEFAULTDISPLAYSOURCE" val="\documentclass{article}\pagestyle{empty}&#10;\begin{document}&#10;&#10;\end{document}&#10;"/>
  <p:tag name="EMBEDFONTS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hello&#10;&#10;&#10;\end{document}"/>
  <p:tag name="IGUANATEXSIZE" val="2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hello&#10;&#10;&#10;\end{document}"/>
  <p:tag name="IGUANATEXSIZE" val="2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hello&#10;&#10;&#10;\end{document}"/>
  <p:tag name="IGUANATEXSIZE" val="2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hello&#10;&#10;&#10;\end{document}"/>
  <p:tag name="IGUANATEXSIZE" val="20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83334</TotalTime>
  <Words>655</Words>
  <Application>Microsoft Macintosh PowerPoint</Application>
  <PresentationFormat>On-screen Show (4:3)</PresentationFormat>
  <Paragraphs>120</Paragraphs>
  <Slides>40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3" baseType="lpstr">
      <vt:lpstr>Calibri</vt:lpstr>
      <vt:lpstr>Arial</vt:lpstr>
      <vt:lpstr>Office Theme</vt:lpstr>
      <vt:lpstr>Module 2.4:  Group By </vt:lpstr>
      <vt:lpstr>PowerPoint Presentation</vt:lpstr>
      <vt:lpstr>PowerPoint Presentation</vt:lpstr>
      <vt:lpstr>PowerPoint Presentation</vt:lpstr>
      <vt:lpstr>Groupby in Pandas - Aggregating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Groupby in Pandas - Transforming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Groupby in Pandas - Filtering</vt:lpstr>
      <vt:lpstr>PowerPoint Presentation</vt:lpstr>
      <vt:lpstr>PowerPoint Presentation</vt:lpstr>
      <vt:lpstr>PowerPoint Presentation</vt:lpstr>
      <vt:lpstr>PowerPoint Presentation</vt:lpstr>
    </vt:vector>
  </TitlesOfParts>
  <Company>Cornell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yth</dc:title>
  <dc:creator>Jake Feldman</dc:creator>
  <cp:lastModifiedBy>Zhang, Dennis</cp:lastModifiedBy>
  <cp:revision>839</cp:revision>
  <dcterms:created xsi:type="dcterms:W3CDTF">2015-04-30T01:39:07Z</dcterms:created>
  <dcterms:modified xsi:type="dcterms:W3CDTF">2018-12-03T21:40:24Z</dcterms:modified>
</cp:coreProperties>
</file>